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258" r:id="rId3"/>
    <p:sldId id="260" r:id="rId4"/>
    <p:sldId id="261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14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2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854BA-B193-474C-ABE7-7D8C8FBFDA42}" type="datetimeFigureOut">
              <a:rPr lang="en-US" smtClean="0"/>
              <a:t>6/26/24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DA4FC-8034-455C-8828-F7EF1CD1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45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A49E8-968B-4182-BF69-3CD17E319F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21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DA4FC-8034-455C-8828-F7EF1CD142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95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6/26/24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6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6/26/24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61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6/26/24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19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6/26/24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1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6/26/24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8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6/26/24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13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6/26/24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6/26/24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6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6/26/24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82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6/26/24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53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6/26/24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1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69AC5-27E9-4EDF-9D37-2DAA7EAC003E}" type="datetimeFigureOut">
              <a:rPr lang="en-US" smtClean="0"/>
              <a:t>6/26/24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3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rmers.gov/connect/blog/growing-farmersgov/farmers-farmers-usda-employee-puts-farmer-first-farmersgov" TargetMode="External"/><Relationship Id="rId11" Type="http://schemas.openxmlformats.org/officeDocument/2006/relationships/image" Target="../media/image8.jpeg"/><Relationship Id="rId5" Type="http://schemas.openxmlformats.org/officeDocument/2006/relationships/hyperlink" Target="http://www.publicdomainfiles.com/show_file.php?id=13993279815379" TargetMode="External"/><Relationship Id="rId10" Type="http://schemas.microsoft.com/office/2007/relationships/hdphoto" Target="../media/hdphoto2.wdp"/><Relationship Id="rId4" Type="http://schemas.openxmlformats.org/officeDocument/2006/relationships/hyperlink" Target="https://www.flickr.com/photos/auvet/14674479311/in/photostream/" TargetMode="Externa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495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59" b="33045"/>
          <a:stretch/>
        </p:blipFill>
        <p:spPr bwMode="auto">
          <a:xfrm>
            <a:off x="686479" y="627472"/>
            <a:ext cx="2966110" cy="9585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6479" y="5376489"/>
            <a:ext cx="9216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/>
            <a:r>
              <a:rPr lang="en-US" sz="1200" dirty="0" err="1">
                <a:solidFill>
                  <a:schemeClr val="bg1"/>
                </a:solidFill>
                <a:latin typeface="Acumin Pro" panose="020B0504020202020204" pitchFamily="34" charset="77"/>
              </a:rPr>
              <a:t>Tradotto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 e </a:t>
            </a:r>
            <a:r>
              <a:rPr lang="en-US" sz="1200" dirty="0" err="1">
                <a:solidFill>
                  <a:schemeClr val="bg1"/>
                </a:solidFill>
                <a:latin typeface="Acumin Pro" panose="020B0504020202020204" pitchFamily="34" charset="77"/>
              </a:rPr>
              <a:t>adattato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 da Jones, J.  (2017, February 1).  Scenery, machinery, people—Rethinking our view of humans.  The Culture Blend.  </a:t>
            </a:r>
          </a:p>
          <a:p>
            <a:pPr indent="-457200"/>
            <a:endParaRPr lang="en-US" sz="12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indent="-457200"/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Retrieved from http://</a:t>
            </a:r>
            <a:r>
              <a:rPr lang="en-US" sz="1200" dirty="0" err="1">
                <a:solidFill>
                  <a:schemeClr val="bg1"/>
                </a:solidFill>
                <a:latin typeface="Acumin Pro" panose="020B0504020202020204" pitchFamily="34" charset="77"/>
              </a:rPr>
              <a:t>www.thecultureblend.com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/scenery-machinery-people-rethinking-our-view-of-humans/</a:t>
            </a:r>
          </a:p>
          <a:p>
            <a:pPr indent="-457200"/>
            <a:endParaRPr lang="en-US" sz="12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indent="-457200"/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Acheson, K.  (2017).  Scenery, Machinery, People.  Retrieved from https://</a:t>
            </a:r>
            <a:r>
              <a:rPr lang="en-US" sz="1200" dirty="0" err="1">
                <a:solidFill>
                  <a:schemeClr val="bg1"/>
                </a:solidFill>
                <a:latin typeface="Acumin Pro" panose="020B0504020202020204" pitchFamily="34" charset="77"/>
              </a:rPr>
              <a:t>hubicl.org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/toolbox/tools/109/objectives</a:t>
            </a:r>
          </a:p>
          <a:p>
            <a:pPr indent="-457200"/>
            <a:endParaRPr lang="en-US" sz="1200" dirty="0">
              <a:solidFill>
                <a:schemeClr val="bg1"/>
              </a:solidFill>
              <a:latin typeface="Acumin Pro" panose="020B0504020202020204" pitchFamily="34" charset="77"/>
            </a:endParaRPr>
          </a:p>
        </p:txBody>
      </p:sp>
      <p:pic>
        <p:nvPicPr>
          <p:cNvPr id="5" name="Picture 4" descr="A picture containing bottle&#10;&#10;Description automatically generated">
            <a:extLst>
              <a:ext uri="{FF2B5EF4-FFF2-40B4-BE49-F238E27FC236}">
                <a16:creationId xmlns:a16="http://schemas.microsoft.com/office/drawing/2014/main" id="{9DFA5E11-A4F9-5C47-8DCC-395B96BC50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460" y="5176554"/>
            <a:ext cx="2032000" cy="1600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3A121BF-764E-3F7B-833A-BC83C42BA3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88" y="1773087"/>
            <a:ext cx="9581784" cy="33118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BFD094-3021-EFA4-5227-A47BB50855FF}"/>
              </a:ext>
            </a:extLst>
          </p:cNvPr>
          <p:cNvSpPr txBox="1"/>
          <p:nvPr/>
        </p:nvSpPr>
        <p:spPr>
          <a:xfrm>
            <a:off x="1507339" y="3135645"/>
            <a:ext cx="2440668" cy="55399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900" dirty="0"/>
              <a:t>SCENARIO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BA6BFC-E441-1902-4915-172BC6C83025}"/>
              </a:ext>
            </a:extLst>
          </p:cNvPr>
          <p:cNvSpPr txBox="1"/>
          <p:nvPr/>
        </p:nvSpPr>
        <p:spPr>
          <a:xfrm>
            <a:off x="4492595" y="3159014"/>
            <a:ext cx="2850645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MACCHINARIO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73446E-7521-9B25-A988-A557D483B3BE}"/>
              </a:ext>
            </a:extLst>
          </p:cNvPr>
          <p:cNvSpPr txBox="1"/>
          <p:nvPr/>
        </p:nvSpPr>
        <p:spPr>
          <a:xfrm>
            <a:off x="7625415" y="3104868"/>
            <a:ext cx="2850645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PERSONE</a:t>
            </a:r>
          </a:p>
        </p:txBody>
      </p:sp>
    </p:spTree>
    <p:extLst>
      <p:ext uri="{BB962C8B-B14F-4D97-AF65-F5344CB8AC3E}">
        <p14:creationId xmlns:p14="http://schemas.microsoft.com/office/powerpoint/2010/main" val="366206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cap="all" dirty="0">
                  <a:solidFill>
                    <a:srgbClr val="FFFFFF"/>
                  </a:solidFill>
                  <a:effectLst/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SCENARIO, MACCHINARIO, PERSONE</a:t>
              </a:r>
              <a:endParaRPr lang="en-US" sz="2800" cap="all" dirty="0"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43E8634C-35C0-664F-A32B-83FF1D605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pic>
        <p:nvPicPr>
          <p:cNvPr id="11" name="Picture 10" descr="Three images stacked on top of each other: The first depicts a field of crops with mountains in the background and the word &quot;scenery&quot; in the middle. The second depicts an old tractor with the word &quot;machinery&quot; in the middle. The third depicts an older man wearing a hat standing in a field with the word &quot;people&quot; in the middle.">
            <a:extLst>
              <a:ext uri="{FF2B5EF4-FFF2-40B4-BE49-F238E27FC236}">
                <a16:creationId xmlns:a16="http://schemas.microsoft.com/office/drawing/2014/main" id="{C1CD09FE-6147-484A-AF83-52B2D558B9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0" r="78711" b="2078"/>
          <a:stretch/>
        </p:blipFill>
        <p:spPr>
          <a:xfrm>
            <a:off x="478381" y="969069"/>
            <a:ext cx="1705587" cy="56903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45924A-0762-0740-8B79-AD1C62E3FE0D}"/>
              </a:ext>
            </a:extLst>
          </p:cNvPr>
          <p:cNvSpPr txBox="1"/>
          <p:nvPr/>
        </p:nvSpPr>
        <p:spPr>
          <a:xfrm>
            <a:off x="2400564" y="1226892"/>
            <a:ext cx="71148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B5459"/>
                </a:solidFill>
                <a:latin typeface="Acumin Pro" panose="020B0504020202020204" pitchFamily="34" charset="77"/>
              </a:rPr>
              <a:t>SCENARIO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comprende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tutte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le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cose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che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si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vedono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in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distanza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che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meritano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di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essere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viste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e di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essere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discusse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. Montagne.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Nuvole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.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Alberi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. 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Cose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affascinanti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.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Cose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che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ci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confondono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.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Divertenti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da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esplorare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e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interessantissime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da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discutere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ma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che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non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sono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cose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di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grande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importanza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per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l’agricoltore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62EF9D-370D-FD44-B038-3C783688CEA6}"/>
              </a:ext>
            </a:extLst>
          </p:cNvPr>
          <p:cNvSpPr txBox="1"/>
          <p:nvPr/>
        </p:nvSpPr>
        <p:spPr>
          <a:xfrm>
            <a:off x="2400564" y="2992951"/>
            <a:ext cx="73377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B5459"/>
                </a:solidFill>
                <a:latin typeface="Acumin Pro" panose="020B0504020202020204" pitchFamily="34" charset="77"/>
              </a:rPr>
              <a:t>MACCHINARIO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comprende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tutto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quello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che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aiuta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l’agricoltore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a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raggiungere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gli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obiettivi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e a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ultimare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il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lavoro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. Il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trattore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. I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cavalli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. I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forchoni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. Il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macchinario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esiste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esclusivamente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per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soddisfare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le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esigenze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dell’agricoltore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.  La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manutenzione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del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macchinario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richiede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duro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lavoro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, ma ne vale la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pena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perché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la vita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dell’agricoltore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è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migliore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quando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il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macchinario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funziona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bene. E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quando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non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funziona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più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, lo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si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scarta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o lo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si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ricicla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.</a:t>
            </a:r>
          </a:p>
          <a:p>
            <a:endParaRPr lang="en-US" b="1" dirty="0">
              <a:solidFill>
                <a:srgbClr val="4B5459"/>
              </a:solidFill>
              <a:latin typeface="Acumin Pro" panose="020B0504020202020204" pitchFamily="34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FB7984-B6B5-9846-830E-C21FFB469B65}"/>
              </a:ext>
            </a:extLst>
          </p:cNvPr>
          <p:cNvSpPr txBox="1"/>
          <p:nvPr/>
        </p:nvSpPr>
        <p:spPr>
          <a:xfrm>
            <a:off x="2400564" y="5085755"/>
            <a:ext cx="71148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B5459"/>
                </a:solidFill>
                <a:latin typeface="Acumin Pro" panose="020B0504020202020204" pitchFamily="34" charset="77"/>
              </a:rPr>
              <a:t>PERSONE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sono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persone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. La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famiglia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.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Gli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amici. I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vicini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di casa.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Rapporti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complessi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che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implicano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compromessi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. 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Implicano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coinvolgimento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emotivo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e la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reciprocità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(ma non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necessariamente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equilibrata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) di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vantaggi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e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sfide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.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Anche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le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persone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richiedono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molta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manutenzione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, ma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è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meno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probabile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che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siano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scartati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perché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possiedono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un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valore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intrinseco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.</a:t>
            </a:r>
          </a:p>
          <a:p>
            <a:endParaRPr lang="en-US" b="1" dirty="0">
              <a:solidFill>
                <a:srgbClr val="4B5459"/>
              </a:solidFill>
              <a:latin typeface="Acumin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70142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5" name="Rectangle 4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cap="all" dirty="0">
                  <a:solidFill>
                    <a:srgbClr val="FFFFFF"/>
                  </a:solidFill>
                  <a:effectLst/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SCENARIO, MACCHINARIO, PERSONE</a:t>
              </a:r>
              <a:endParaRPr lang="en-US" sz="2800" cap="all" dirty="0"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CBA13803-327C-1340-8EBA-FB832F44F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1B7880-8D16-2341-B863-4BAB7DC6AA78}"/>
              </a:ext>
            </a:extLst>
          </p:cNvPr>
          <p:cNvSpPr txBox="1"/>
          <p:nvPr/>
        </p:nvSpPr>
        <p:spPr>
          <a:xfrm>
            <a:off x="2402919" y="1112393"/>
            <a:ext cx="81590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I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Nativi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Americani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là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in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distanza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, con il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loro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modo di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vestire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strano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e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loro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riti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confondenti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erano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decisamente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affascinanti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da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guardare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e ne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valeva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la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pena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di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parlarne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… ma non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erano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molto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importanti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nella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vita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quotidiana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dell’agricoltore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non-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Nativo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. </a:t>
            </a:r>
          </a:p>
          <a:p>
            <a:r>
              <a:rPr lang="en-US" b="1" i="1" dirty="0">
                <a:solidFill>
                  <a:srgbClr val="4B5459"/>
                </a:solidFill>
                <a:latin typeface="Acumin Pro" panose="020B0504020202020204" pitchFamily="34" charset="77"/>
              </a:rPr>
              <a:t>Loro </a:t>
            </a:r>
            <a:r>
              <a:rPr lang="en-US" b="1" i="1" dirty="0" err="1">
                <a:solidFill>
                  <a:srgbClr val="4B5459"/>
                </a:solidFill>
                <a:latin typeface="Acumin Pro" panose="020B0504020202020204" pitchFamily="34" charset="77"/>
              </a:rPr>
              <a:t>erano</a:t>
            </a:r>
            <a:r>
              <a:rPr lang="en-US" b="1" i="1" dirty="0">
                <a:solidFill>
                  <a:srgbClr val="4B5459"/>
                </a:solidFill>
                <a:latin typeface="Acumin Pro" panose="020B0504020202020204" pitchFamily="34" charset="77"/>
              </a:rPr>
              <a:t> lo SCENARIO. </a:t>
            </a:r>
          </a:p>
          <a:p>
            <a:endParaRPr lang="en-US" dirty="0">
              <a:solidFill>
                <a:srgbClr val="4B5459"/>
              </a:solidFill>
              <a:latin typeface="Acumin Pro" panose="020B0504020202020204" pitchFamily="34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5239ED-A4CF-0742-A48E-2F8D2042111B}"/>
              </a:ext>
            </a:extLst>
          </p:cNvPr>
          <p:cNvSpPr txBox="1"/>
          <p:nvPr/>
        </p:nvSpPr>
        <p:spPr>
          <a:xfrm>
            <a:off x="2402920" y="3169382"/>
            <a:ext cx="77482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La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manodopera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agricola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–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braccianti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–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lavoratori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migranti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– era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veramente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comodo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averne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alcuni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,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specialmente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se ne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assumevi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uno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che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era forte e a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prezzo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basso.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Quelli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erano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incredibilmente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utili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…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finché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non lo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erano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più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. </a:t>
            </a:r>
            <a:b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</a:br>
            <a:r>
              <a:rPr lang="en-US" b="1" i="1" dirty="0">
                <a:solidFill>
                  <a:srgbClr val="4B5459"/>
                </a:solidFill>
                <a:latin typeface="Acumin Pro" panose="020B0504020202020204" pitchFamily="34" charset="77"/>
              </a:rPr>
              <a:t>Loro </a:t>
            </a:r>
            <a:r>
              <a:rPr lang="en-US" b="1" i="1" dirty="0" err="1">
                <a:solidFill>
                  <a:srgbClr val="4B5459"/>
                </a:solidFill>
                <a:latin typeface="Acumin Pro" panose="020B0504020202020204" pitchFamily="34" charset="77"/>
              </a:rPr>
              <a:t>erano</a:t>
            </a:r>
            <a:r>
              <a:rPr lang="en-US" b="1" i="1" dirty="0">
                <a:solidFill>
                  <a:srgbClr val="4B5459"/>
                </a:solidFill>
                <a:latin typeface="Acumin Pro" panose="020B0504020202020204" pitchFamily="34" charset="77"/>
              </a:rPr>
              <a:t> il MACCHINARIO.</a:t>
            </a:r>
          </a:p>
          <a:p>
            <a:endParaRPr lang="en-US" dirty="0">
              <a:solidFill>
                <a:srgbClr val="4B5459"/>
              </a:solidFill>
              <a:latin typeface="Acumin Pro" panose="020B0504020202020204" pitchFamily="34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5AE92E-B9ED-7A46-8DF7-9BF3A95D608B}"/>
              </a:ext>
            </a:extLst>
          </p:cNvPr>
          <p:cNvSpPr txBox="1"/>
          <p:nvPr/>
        </p:nvSpPr>
        <p:spPr>
          <a:xfrm>
            <a:off x="2402920" y="5057626"/>
            <a:ext cx="774824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Il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posto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di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massima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importanza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era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riservato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esclusivamente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per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coloro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che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erano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degni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di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rapporto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personale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. La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famiglia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,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gli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amici,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vicini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di casa, ed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altri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agricoltori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.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Anche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se non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erano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gli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unici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esseri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umani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a far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parte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del mondo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dell’agricoltore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,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loro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avevano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una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categoria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a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sé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stante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. </a:t>
            </a:r>
            <a:b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</a:br>
            <a:r>
              <a:rPr lang="en-US" b="1" i="1" dirty="0" err="1">
                <a:solidFill>
                  <a:srgbClr val="4B5459"/>
                </a:solidFill>
                <a:latin typeface="Acumin Pro" panose="020B0504020202020204" pitchFamily="34" charset="77"/>
              </a:rPr>
              <a:t>Soltanto</a:t>
            </a:r>
            <a:r>
              <a:rPr lang="en-US" b="1" i="1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b="1" i="1" dirty="0" err="1">
                <a:solidFill>
                  <a:srgbClr val="4B5459"/>
                </a:solidFill>
                <a:latin typeface="Acumin Pro" panose="020B0504020202020204" pitchFamily="34" charset="77"/>
              </a:rPr>
              <a:t>loro</a:t>
            </a:r>
            <a:r>
              <a:rPr lang="en-US" b="1" i="1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b="1" i="1" dirty="0" err="1">
                <a:solidFill>
                  <a:srgbClr val="4B5459"/>
                </a:solidFill>
                <a:latin typeface="Acumin Pro" panose="020B0504020202020204" pitchFamily="34" charset="77"/>
              </a:rPr>
              <a:t>erano</a:t>
            </a:r>
            <a:r>
              <a:rPr lang="en-US" b="1" i="1" dirty="0">
                <a:solidFill>
                  <a:srgbClr val="4B5459"/>
                </a:solidFill>
                <a:latin typeface="Acumin Pro" panose="020B0504020202020204" pitchFamily="34" charset="77"/>
              </a:rPr>
              <a:t> PERSONE.</a:t>
            </a:r>
            <a:endParaRPr lang="en-US" sz="1600" b="1" i="1" dirty="0">
              <a:solidFill>
                <a:srgbClr val="4B5459"/>
              </a:solidFill>
              <a:latin typeface="Acumin Pro" panose="020B0504020202020204" pitchFamily="34" charset="77"/>
            </a:endParaRPr>
          </a:p>
          <a:p>
            <a:r>
              <a:rPr lang="en-US" sz="800" i="1" dirty="0">
                <a:solidFill>
                  <a:srgbClr val="4B5459"/>
                </a:solidFill>
                <a:latin typeface="Acumin Pro" panose="020B0504020202020204" pitchFamily="34" charset="77"/>
              </a:rPr>
              <a:t>Jim Emerson </a:t>
            </a:r>
            <a:r>
              <a:rPr lang="en-US" sz="800" dirty="0">
                <a:latin typeface="Acumin Pro" panose="020B0504020202020204" pitchFamily="34" charset="77"/>
                <a:hlinkClick r:id="rId4"/>
              </a:rPr>
              <a:t>https://www.flickr.com/photos/auvet/14674479311/in/photostream/</a:t>
            </a:r>
            <a:r>
              <a:rPr lang="en-US" sz="800" dirty="0">
                <a:latin typeface="Acumin Pro" panose="020B0504020202020204" pitchFamily="34" charset="77"/>
              </a:rPr>
              <a:t>, </a:t>
            </a:r>
            <a:r>
              <a:rPr lang="en-US" sz="800" dirty="0">
                <a:latin typeface="Acumin Pro" panose="020B0504020202020204" pitchFamily="34" charset="77"/>
                <a:hlinkClick r:id="rId5"/>
              </a:rPr>
              <a:t>http://www.publicdomainfiles.com/show_file.php?id=13993279815379</a:t>
            </a:r>
            <a:r>
              <a:rPr lang="en-US" sz="800" dirty="0">
                <a:latin typeface="Acumin Pro" panose="020B0504020202020204" pitchFamily="34" charset="77"/>
              </a:rPr>
              <a:t>, </a:t>
            </a:r>
            <a:r>
              <a:rPr lang="en-US" sz="800" dirty="0">
                <a:latin typeface="Acumin Pro" panose="020B0504020202020204" pitchFamily="34" charset="77"/>
                <a:hlinkClick r:id="rId6"/>
              </a:rPr>
              <a:t>https://www.farmers.gov/connect/blog/growing-farmersgov/farmers-farmers-usda-employee-puts-farmer-first-farmersgov</a:t>
            </a:r>
            <a:r>
              <a:rPr lang="en-US" sz="800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endParaRPr lang="en-US" sz="800" i="1" dirty="0">
              <a:solidFill>
                <a:srgbClr val="4B5459"/>
              </a:solidFill>
              <a:latin typeface="Acumin Pro" panose="020B0504020202020204" pitchFamily="34" charset="77"/>
            </a:endParaRPr>
          </a:p>
          <a:p>
            <a:endParaRPr lang="en-US" sz="1600" i="1" dirty="0">
              <a:solidFill>
                <a:srgbClr val="4B5459"/>
              </a:solidFill>
              <a:latin typeface="Acumin Pro" panose="020B0504020202020204" pitchFamily="34" charset="77"/>
            </a:endParaRPr>
          </a:p>
        </p:txBody>
      </p:sp>
      <p:pic>
        <p:nvPicPr>
          <p:cNvPr id="15" name="Picture 14" descr="Road sign that reads &quot;Entering Standing Rock Indian Reservation.&quot;">
            <a:extLst>
              <a:ext uri="{FF2B5EF4-FFF2-40B4-BE49-F238E27FC236}">
                <a16:creationId xmlns:a16="http://schemas.microsoft.com/office/drawing/2014/main" id="{4234DED7-1FA4-5B4C-8545-AD8CF54CCAB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1" t="15030" r="4994" b="8600"/>
          <a:stretch/>
        </p:blipFill>
        <p:spPr>
          <a:xfrm>
            <a:off x="390000" y="1112393"/>
            <a:ext cx="1667216" cy="1469522"/>
          </a:xfrm>
          <a:prstGeom prst="rect">
            <a:avLst/>
          </a:prstGeom>
        </p:spPr>
      </p:pic>
      <p:pic>
        <p:nvPicPr>
          <p:cNvPr id="16" name="Picture 15" descr="Laborers working on a farm. ">
            <a:extLst>
              <a:ext uri="{FF2B5EF4-FFF2-40B4-BE49-F238E27FC236}">
                <a16:creationId xmlns:a16="http://schemas.microsoft.com/office/drawing/2014/main" id="{D39CCB66-84B8-4941-B453-8023482FF36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76" b="34797"/>
          <a:stretch/>
        </p:blipFill>
        <p:spPr>
          <a:xfrm>
            <a:off x="439608" y="3034785"/>
            <a:ext cx="1602368" cy="1469522"/>
          </a:xfrm>
          <a:prstGeom prst="rect">
            <a:avLst/>
          </a:prstGeom>
        </p:spPr>
      </p:pic>
      <p:pic>
        <p:nvPicPr>
          <p:cNvPr id="17" name="Picture 16" descr="Four people walking and talking together. ">
            <a:extLst>
              <a:ext uri="{FF2B5EF4-FFF2-40B4-BE49-F238E27FC236}">
                <a16:creationId xmlns:a16="http://schemas.microsoft.com/office/drawing/2014/main" id="{03E787B8-999A-1841-8FFA-695ACF0F3B9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74"/>
          <a:stretch/>
        </p:blipFill>
        <p:spPr>
          <a:xfrm>
            <a:off x="385172" y="5123502"/>
            <a:ext cx="1702524" cy="148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32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5" name="Rectangle 4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cap="all" dirty="0">
                  <a:solidFill>
                    <a:srgbClr val="FFFFFF"/>
                  </a:solidFill>
                  <a:effectLst/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SCENARIO, MACCHINARIO, PERSONE</a:t>
              </a:r>
              <a:endParaRPr lang="en-US" sz="2800" cap="all" dirty="0"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CBA13803-327C-1340-8EBA-FB832F44FF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B75F9BD-CE29-D340-9025-AD9483FAA836}"/>
              </a:ext>
            </a:extLst>
          </p:cNvPr>
          <p:cNvSpPr/>
          <p:nvPr/>
        </p:nvSpPr>
        <p:spPr>
          <a:xfrm>
            <a:off x="130810" y="6544842"/>
            <a:ext cx="94098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cumin Pro" panose="020B0504020202020204" pitchFamily="34" charset="77"/>
              </a:rPr>
              <a:t>Acheson, K.  (2017).  </a:t>
            </a:r>
            <a:r>
              <a:rPr lang="en-US" sz="1200" i="1" dirty="0">
                <a:latin typeface="Acumin Pro" panose="020B0504020202020204" pitchFamily="34" charset="77"/>
              </a:rPr>
              <a:t>Scenery, machinery, people</a:t>
            </a:r>
            <a:r>
              <a:rPr lang="en-US" sz="1200" dirty="0">
                <a:latin typeface="Acumin Pro" panose="020B0504020202020204" pitchFamily="34" charset="77"/>
              </a:rPr>
              <a:t>. The </a:t>
            </a:r>
            <a:r>
              <a:rPr lang="en-US" sz="1200" dirty="0" err="1">
                <a:latin typeface="Acumin Pro" panose="020B0504020202020204" pitchFamily="34" charset="77"/>
              </a:rPr>
              <a:t>HubICL</a:t>
            </a:r>
            <a:r>
              <a:rPr lang="en-US" sz="1200" dirty="0">
                <a:latin typeface="Acumin Pro" panose="020B0504020202020204" pitchFamily="34" charset="77"/>
              </a:rPr>
              <a:t>. https://hubicl.org/toolbox/tools/109/objectives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D58375-E7FE-0942-AAB5-EEAD6086840C}"/>
              </a:ext>
            </a:extLst>
          </p:cNvPr>
          <p:cNvSpPr txBox="1"/>
          <p:nvPr/>
        </p:nvSpPr>
        <p:spPr>
          <a:xfrm>
            <a:off x="34290" y="876329"/>
            <a:ext cx="7121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>
                <a:solidFill>
                  <a:srgbClr val="4B5459"/>
                </a:solidFill>
                <a:latin typeface="Acumin Pro" panose="020B0504020202020204" pitchFamily="34" charset="77"/>
              </a:rPr>
              <a:t>E TU? DA CHI SEI CONSIDERATO/A…?</a:t>
            </a:r>
          </a:p>
          <a:p>
            <a:endParaRPr lang="en-US" sz="3000" b="1" i="1" dirty="0">
              <a:solidFill>
                <a:srgbClr val="4B5459"/>
              </a:solidFill>
              <a:latin typeface="Acumin Pro" panose="020B0504020202020204" pitchFamily="34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E59CA9-D2EA-7147-ABE4-F4CF5725EF27}"/>
              </a:ext>
            </a:extLst>
          </p:cNvPr>
          <p:cNvSpPr txBox="1"/>
          <p:nvPr/>
        </p:nvSpPr>
        <p:spPr>
          <a:xfrm>
            <a:off x="2085340" y="3641207"/>
            <a:ext cx="52797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>
                <a:solidFill>
                  <a:srgbClr val="4B5459"/>
                </a:solidFill>
                <a:latin typeface="Acumin Pro" panose="020B0504020202020204" pitchFamily="34" charset="77"/>
              </a:rPr>
              <a:t>E PER TE, CHI </a:t>
            </a:r>
            <a:r>
              <a:rPr lang="en-US" sz="3000" b="1" i="1" dirty="0" err="1">
                <a:solidFill>
                  <a:srgbClr val="4B5459"/>
                </a:solidFill>
                <a:latin typeface="Acumin Pro" panose="020B0504020202020204" pitchFamily="34" charset="77"/>
              </a:rPr>
              <a:t>È</a:t>
            </a:r>
            <a:r>
              <a:rPr lang="en-US" sz="3000" b="1" i="1" dirty="0">
                <a:solidFill>
                  <a:srgbClr val="4B5459"/>
                </a:solidFill>
                <a:latin typeface="Acumin Pro" panose="020B0504020202020204" pitchFamily="34" charset="77"/>
              </a:rPr>
              <a:t> …?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A9FF1F-A539-E349-92CF-77BF300600CF}"/>
              </a:ext>
            </a:extLst>
          </p:cNvPr>
          <p:cNvSpPr txBox="1"/>
          <p:nvPr/>
        </p:nvSpPr>
        <p:spPr>
          <a:xfrm>
            <a:off x="8925450" y="4796135"/>
            <a:ext cx="961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4B5459"/>
                </a:solidFill>
                <a:latin typeface="Acumin Pro" panose="020B0504020202020204" pitchFamily="34" charset="77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745EAB-F404-3847-AC5D-6B7519E1F8CF}"/>
              </a:ext>
            </a:extLst>
          </p:cNvPr>
          <p:cNvSpPr txBox="1"/>
          <p:nvPr/>
        </p:nvSpPr>
        <p:spPr>
          <a:xfrm>
            <a:off x="6970920" y="1845081"/>
            <a:ext cx="961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4B5459"/>
                </a:solidFill>
                <a:latin typeface="Acumin Pro" panose="020B0504020202020204" pitchFamily="34" charset="77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5812C8-D820-4609-905B-BEDB1F7502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810" y="1347230"/>
            <a:ext cx="6521262" cy="20804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87D75A-13C8-B3F5-84FF-B611ACF5A4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3993" y="4241629"/>
            <a:ext cx="6521262" cy="208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0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5" name="Rectangle 4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cap="all" dirty="0">
                  <a:solidFill>
                    <a:srgbClr val="FFFFFF"/>
                  </a:solidFill>
                  <a:effectLst/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SCENARIO, MACCHINARIO, PERSONE</a:t>
              </a:r>
              <a:endParaRPr lang="en-US" sz="2800" cap="all" dirty="0"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CBA13803-327C-1340-8EBA-FB832F44F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5239ED-A4CF-0742-A48E-2F8D2042111B}"/>
              </a:ext>
            </a:extLst>
          </p:cNvPr>
          <p:cNvSpPr txBox="1"/>
          <p:nvPr/>
        </p:nvSpPr>
        <p:spPr>
          <a:xfrm>
            <a:off x="574120" y="1263857"/>
            <a:ext cx="963005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4B5459"/>
                </a:solidFill>
                <a:latin typeface="Acumin Pro" panose="020B0504020202020204" pitchFamily="34" charset="77"/>
              </a:rPr>
              <a:t>Parliamone</a:t>
            </a:r>
            <a:r>
              <a:rPr lang="en-US" b="1" dirty="0">
                <a:solidFill>
                  <a:srgbClr val="4B5459"/>
                </a:solidFill>
                <a:latin typeface="Acumin Pro" panose="020B0504020202020204" pitchFamily="34" charset="77"/>
              </a:rPr>
              <a:t>!</a:t>
            </a:r>
          </a:p>
          <a:p>
            <a:endParaRPr lang="en-US" dirty="0">
              <a:solidFill>
                <a:srgbClr val="4B5459"/>
              </a:solidFill>
              <a:latin typeface="Acumin Pro" panose="020B050402020202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Chi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ti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mette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nelle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categorie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scenario –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macchinario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–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persone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?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Perché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? E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tu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? Chi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metti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in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queste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categorie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E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perché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B5459"/>
              </a:solidFill>
              <a:latin typeface="Acumin Pro" panose="020B050402020202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Che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cosa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ci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vorrebbe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per “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salire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di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grado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,”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cioè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per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avanzare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(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dallo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scenario al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macchinario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, dal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macchinario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alle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persone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B5459"/>
              </a:solidFill>
              <a:latin typeface="Acumin Pro" panose="020B050402020202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Quest’attività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è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legata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in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qualche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modo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all’empatia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? Qual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È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il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ruolo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dell’empatia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nel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costruire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I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rapporti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con le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altre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persone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B5459"/>
              </a:solidFill>
              <a:latin typeface="Acumin Pro" panose="020B050402020202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C’era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qualcosa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di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sorprendente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o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inaspettato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in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quest’attività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B5459"/>
              </a:solidFill>
              <a:latin typeface="Acumin Pro" panose="020B050402020202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Come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possiamo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usare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quest’attività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per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cambiare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nostri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rapporti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umani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o per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alterare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la nostra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prospettiva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B5459"/>
              </a:solidFill>
              <a:latin typeface="Acumin Pro" panose="020B050402020202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Quest’attività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ha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influenzato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/ ha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cambiato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in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qualche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maniera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il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tuo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modo di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vedere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le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persone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nella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tua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vita?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B5459"/>
              </a:solidFill>
              <a:latin typeface="Acumin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27356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5" name="Rectangle 4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cap="all" dirty="0">
                  <a:solidFill>
                    <a:srgbClr val="FFFFFF"/>
                  </a:solidFill>
                  <a:effectLst/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SCENARIO, MACCHINARIO, PERSONE</a:t>
              </a:r>
              <a:endParaRPr lang="en-US" sz="2800" cap="all" dirty="0"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CBA13803-327C-1340-8EBA-FB832F44F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5239ED-A4CF-0742-A48E-2F8D2042111B}"/>
              </a:ext>
            </a:extLst>
          </p:cNvPr>
          <p:cNvSpPr txBox="1"/>
          <p:nvPr/>
        </p:nvSpPr>
        <p:spPr>
          <a:xfrm>
            <a:off x="574120" y="1263857"/>
            <a:ext cx="963005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4B5459"/>
                </a:solidFill>
                <a:latin typeface="Acumin Pro" panose="020B0504020202020204" pitchFamily="34" charset="77"/>
              </a:rPr>
              <a:t>Riflessione</a:t>
            </a:r>
            <a:r>
              <a:rPr lang="en-US" b="1" dirty="0">
                <a:solidFill>
                  <a:srgbClr val="4B5459"/>
                </a:solidFill>
                <a:latin typeface="Acumin Pro" panose="020B0504020202020204" pitchFamily="34" charset="77"/>
              </a:rPr>
              <a:t>.</a:t>
            </a:r>
          </a:p>
          <a:p>
            <a:endParaRPr lang="en-US" dirty="0">
              <a:solidFill>
                <a:srgbClr val="4B5459"/>
              </a:solidFill>
              <a:latin typeface="Acumin Pro" panose="020B050402020202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Applica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quello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che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hai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imparato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in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questo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lab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interculturale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alle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tematiche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che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abbiamo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studiato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in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classe</a:t>
            </a:r>
            <a:endParaRPr lang="en-US" dirty="0">
              <a:solidFill>
                <a:srgbClr val="4B5459"/>
              </a:solidFill>
              <a:latin typeface="Acumin Pro" panose="020B0504020202020204" pitchFamily="34" charset="77"/>
            </a:endParaRPr>
          </a:p>
          <a:p>
            <a:endParaRPr lang="en-US" dirty="0">
              <a:solidFill>
                <a:srgbClr val="4B5459"/>
              </a:solidFill>
              <a:latin typeface="Acumin Pro" panose="020B050402020202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Scegli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il punto di vista di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una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persona, un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personaggio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,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una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classe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sociale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storica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di cui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abbiamo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parlato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in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classe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B5459"/>
              </a:solidFill>
              <a:latin typeface="Acumin Pro" panose="020B0504020202020204" pitchFamily="34" charset="77"/>
            </a:endParaRPr>
          </a:p>
          <a:p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(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esempi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: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una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persona del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nord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/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sud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italia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, un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immigrato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/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un’immigrata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, un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personaggio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del film “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benvenuti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al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sud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” o “io,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l’altro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,” un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personaggio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dal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racconto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di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igiaba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scego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,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livio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cori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,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luca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de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erri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, uno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dei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professori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di cui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interviste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abbiamo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ascoltato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in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classe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,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pino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aprile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, un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abitante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di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liberi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comuni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settentrionali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, un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contadino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meridionale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dopo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l’unificazione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ecc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.)</a:t>
            </a:r>
          </a:p>
          <a:p>
            <a:endParaRPr lang="en-US" dirty="0">
              <a:solidFill>
                <a:srgbClr val="4B5459"/>
              </a:solidFill>
              <a:latin typeface="Acumin Pro" panose="020B050402020202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Crea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una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o due slide in cui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spieghi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chi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è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considerato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scenario –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macchinario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–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persone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dal punto di vista del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tuo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personaggio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scelto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e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perché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. </a:t>
            </a:r>
          </a:p>
          <a:p>
            <a:endParaRPr lang="en-US" dirty="0">
              <a:solidFill>
                <a:srgbClr val="4B5459"/>
              </a:solidFill>
              <a:latin typeface="Acumin Pro" panose="020B050402020202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Spiegazone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di 200-300 parole (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totale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) +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scegliere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le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immagini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per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illustrare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il </a:t>
            </a:r>
            <a:r>
              <a:rPr lang="en-US" dirty="0" err="1">
                <a:solidFill>
                  <a:srgbClr val="4B5459"/>
                </a:solidFill>
                <a:latin typeface="Acumin Pro" panose="020B0504020202020204" pitchFamily="34" charset="77"/>
              </a:rPr>
              <a:t>tuo</a:t>
            </a:r>
            <a:r>
              <a:rPr lang="en-US" dirty="0">
                <a:solidFill>
                  <a:srgbClr val="4B5459"/>
                </a:solidFill>
                <a:latin typeface="Acumin Pro" panose="020B0504020202020204" pitchFamily="34" charset="77"/>
              </a:rPr>
              <a:t> punto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B5459"/>
              </a:solidFill>
              <a:latin typeface="Acumin Pro" panose="020B050402020202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B5459"/>
              </a:solidFill>
              <a:latin typeface="Acumin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55765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818</Words>
  <Application>Microsoft Macintosh PowerPoint</Application>
  <PresentationFormat>Widescreen</PresentationFormat>
  <Paragraphs>52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Acumin Pro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Alexandra E</dc:creator>
  <cp:lastModifiedBy>Patton, Kelsey Elizabeth</cp:lastModifiedBy>
  <cp:revision>25</cp:revision>
  <dcterms:created xsi:type="dcterms:W3CDTF">2018-08-27T14:09:00Z</dcterms:created>
  <dcterms:modified xsi:type="dcterms:W3CDTF">2024-06-26T14:05:52Z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2024-06-18T21:41:29Z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10b64258-3042-4ff7-b7f6-20591319673b</vt:lpwstr>
  </property>
  <property fmtid="{D5CDD505-2E9C-101B-9397-08002B2CF9AE}" pid="8" name="MSIP_Label_4044bd30-2ed7-4c9d-9d12-46200872a97b_ContentBits">
    <vt:lpwstr>0</vt:lpwstr>
  </property>
</Properties>
</file>